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5F8"/>
    <a:srgbClr val="B6DBEC"/>
    <a:srgbClr val="E1E9F3"/>
    <a:srgbClr val="D2DFEE"/>
    <a:srgbClr val="CFDDED"/>
    <a:srgbClr val="A9C1DF"/>
    <a:srgbClr val="92B1D6"/>
    <a:srgbClr val="25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833EF-5EC6-4AED-A680-373FFD657599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5180F-5301-4144-934D-618E3547C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0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305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03751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3058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03751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49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1150" y="114300"/>
            <a:ext cx="7448550" cy="10382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250" y="1485900"/>
            <a:ext cx="7239000" cy="516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E2E0D-6915-4DD2-802E-79AC9A8C7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339479"/>
      </p:ext>
    </p:extLst>
  </p:cSld>
  <p:clrMapOvr>
    <a:masterClrMapping/>
  </p:clrMapOvr>
  <p:transition advTm="1500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1"/>
            <a:ext cx="9144000" cy="809379"/>
          </a:xfrm>
          <a:prstGeom prst="rect">
            <a:avLst/>
          </a:prstGeom>
          <a:solidFill>
            <a:srgbClr val="E1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48621"/>
            <a:ext cx="9143999" cy="80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3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boprovod.ru/" TargetMode="External"/><Relationship Id="rId2" Type="http://schemas.openxmlformats.org/officeDocument/2006/relationships/hyperlink" Target="mailto:it@truboprovod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8313" y="1412875"/>
            <a:ext cx="8229600" cy="43894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Monotype Sorts"/>
              <a:buNone/>
            </a:pP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sz="4000" dirty="0" smtClean="0"/>
              <a:t>Термодинамические библиотеки</a:t>
            </a: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/>
              <a:t>И их использование в ПО НТП Трубопровод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endParaRPr lang="ru-RU" altLang="ru-RU" dirty="0" smtClean="0">
              <a:hlinkClick r:id="rId2"/>
            </a:endParaRPr>
          </a:p>
          <a:p>
            <a:pPr algn="ctr">
              <a:buFont typeface="Monotype Sorts"/>
              <a:buNone/>
            </a:pPr>
            <a:r>
              <a:rPr lang="en-US" altLang="ru-RU" dirty="0" smtClean="0">
                <a:hlinkClick r:id="rId2"/>
              </a:rPr>
              <a:t>it@truboprovod.ru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>
                <a:hlinkClick r:id="rId3"/>
              </a:rPr>
              <a:t>http://www.truboprovod.ru</a:t>
            </a:r>
            <a:r>
              <a:rPr lang="en-US" altLang="ru-RU" dirty="0" smtClean="0"/>
              <a:t>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21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114301"/>
            <a:ext cx="9144000" cy="722412"/>
          </a:xfrm>
        </p:spPr>
        <p:txBody>
          <a:bodyPr/>
          <a:lstStyle/>
          <a:p>
            <a:pPr algn="ctr"/>
            <a:r>
              <a:rPr lang="ru-RU" altLang="ru-RU" dirty="0" smtClean="0"/>
              <a:t>Почему </a:t>
            </a:r>
            <a:r>
              <a:rPr lang="en-US" altLang="ru-RU" dirty="0" smtClean="0"/>
              <a:t>Simulis Thermodynamics?</a:t>
            </a:r>
            <a:endParaRPr lang="ru-RU" alt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08720"/>
            <a:ext cx="7885112" cy="538003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Универсальный и очень мощный пакет</a:t>
            </a:r>
          </a:p>
          <a:p>
            <a:pPr>
              <a:defRPr/>
            </a:pPr>
            <a:r>
              <a:rPr lang="ru-RU" dirty="0" smtClean="0"/>
              <a:t>Разработан профессионалами в области химической технологии и термодинамики</a:t>
            </a:r>
          </a:p>
          <a:p>
            <a:pPr>
              <a:defRPr/>
            </a:pPr>
            <a:r>
              <a:rPr lang="ru-RU" dirty="0" smtClean="0"/>
              <a:t>Постоянно и интенсивно развивается</a:t>
            </a:r>
          </a:p>
          <a:p>
            <a:pPr>
              <a:defRPr/>
            </a:pPr>
            <a:r>
              <a:rPr lang="ru-RU" dirty="0" smtClean="0"/>
              <a:t>Очень открытый</a:t>
            </a:r>
          </a:p>
          <a:p>
            <a:pPr lvl="1">
              <a:defRPr/>
            </a:pPr>
            <a:r>
              <a:rPr lang="ru-RU" dirty="0" smtClean="0"/>
              <a:t>Программный компонент</a:t>
            </a:r>
          </a:p>
          <a:p>
            <a:pPr lvl="1">
              <a:defRPr/>
            </a:pPr>
            <a:r>
              <a:rPr lang="ru-RU" dirty="0" smtClean="0"/>
              <a:t>Поддержка </a:t>
            </a:r>
            <a:r>
              <a:rPr lang="en-US" dirty="0" smtClean="0"/>
              <a:t>CAPE OPEN</a:t>
            </a:r>
          </a:p>
          <a:p>
            <a:pPr lvl="1">
              <a:defRPr/>
            </a:pPr>
            <a:r>
              <a:rPr lang="ru-RU" dirty="0" smtClean="0"/>
              <a:t>Настраиваемый и дополняемый</a:t>
            </a:r>
          </a:p>
          <a:p>
            <a:pPr lvl="1">
              <a:defRPr/>
            </a:pPr>
            <a:r>
              <a:rPr lang="ru-RU" dirty="0" smtClean="0"/>
              <a:t>Есть </a:t>
            </a:r>
            <a:r>
              <a:rPr lang="en-US" dirty="0" smtClean="0"/>
              <a:t>API/SDK</a:t>
            </a:r>
          </a:p>
          <a:p>
            <a:pPr>
              <a:defRPr/>
            </a:pPr>
            <a:r>
              <a:rPr lang="ru-RU" dirty="0" smtClean="0"/>
              <a:t>Уровень цен соответствует ценам на наше собственное 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904500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913"/>
            <a:ext cx="9036496" cy="647799"/>
          </a:xfrm>
          <a:noFill/>
        </p:spPr>
        <p:txBody>
          <a:bodyPr lIns="0" tIns="0" rIns="0" bIns="0"/>
          <a:lstStyle/>
          <a:p>
            <a:pPr marL="77788" indent="-9525" algn="ctr" defTabSz="449263"/>
            <a:r>
              <a:rPr lang="ru-RU" altLang="ru-RU" sz="2800" dirty="0" smtClean="0"/>
              <a:t>Расчет ТФС и ФР. </a:t>
            </a:r>
            <a:r>
              <a:rPr lang="en-US" altLang="ru-RU" sz="2800" dirty="0" smtClean="0"/>
              <a:t>Simulis</a:t>
            </a:r>
            <a:r>
              <a:rPr lang="ru-RU" altLang="ru-RU" sz="2800" dirty="0" smtClean="0"/>
              <a:t> </a:t>
            </a:r>
            <a:r>
              <a:rPr lang="en-US" altLang="ru-RU" sz="2800" dirty="0" smtClean="0"/>
              <a:t>Thermodynamics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344842" cy="5328592"/>
          </a:xfrm>
        </p:spPr>
        <p:txBody>
          <a:bodyPr lIns="0" tIns="0" rIns="0" bIns="0">
            <a:normAutofit fontScale="92500" lnSpcReduction="20000"/>
          </a:bodyPr>
          <a:lstStyle/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None/>
              <a:defRPr/>
            </a:pPr>
            <a:r>
              <a:rPr lang="ru-RU" sz="2000" dirty="0" smtClean="0"/>
              <a:t>НТП Трубопровод заключил дистрибьюторское соглашение с фирмой </a:t>
            </a:r>
            <a:r>
              <a:rPr lang="en-US" sz="2000" dirty="0" err="1" smtClean="0"/>
              <a:t>ProSim</a:t>
            </a:r>
            <a:r>
              <a:rPr lang="en-US" sz="2000" dirty="0" smtClean="0"/>
              <a:t> (</a:t>
            </a:r>
            <a:r>
              <a:rPr lang="ru-RU" sz="2000" dirty="0" smtClean="0"/>
              <a:t>Франция)</a:t>
            </a:r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en-US" sz="2000" dirty="0" err="1" smtClean="0"/>
              <a:t>Simulis</a:t>
            </a:r>
            <a:r>
              <a:rPr lang="en-US" sz="2000" dirty="0" smtClean="0"/>
              <a:t> Thermodynamics</a:t>
            </a:r>
            <a:endParaRPr lang="ru-RU" sz="2000" dirty="0" smtClean="0"/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Мощная система ТФС и ФР, ориентированная в том числе на химические производства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Около 2000 индивидуальных компонент, разнообразные методы задания </a:t>
            </a:r>
            <a:r>
              <a:rPr lang="ru-RU" sz="1800" dirty="0" err="1" smtClean="0"/>
              <a:t>нефтей</a:t>
            </a:r>
            <a:r>
              <a:rPr lang="ru-RU" sz="1800" dirty="0" smtClean="0"/>
              <a:t> и нефтепродуктов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Современные методы расчета неидеального ФР (</a:t>
            </a:r>
            <a:r>
              <a:rPr lang="en-US" sz="1800" dirty="0" smtClean="0"/>
              <a:t>UNIFAC, NRTL </a:t>
            </a:r>
            <a:r>
              <a:rPr lang="ru-RU" sz="1800" dirty="0" smtClean="0"/>
              <a:t>…), новейшие уравнения состояния с усовершенствованными правилами смешения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Расчет ТФС и ФР растворов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Встроенные инструменты построения фазовых диаграмм</a:t>
            </a:r>
            <a:endParaRPr lang="en-GB" sz="2000" dirty="0" smtClean="0"/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Продается как самостоятельный продукт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800" dirty="0" smtClean="0"/>
              <a:t>Легко и удобное вызывается из </a:t>
            </a:r>
            <a:r>
              <a:rPr lang="en-US" sz="1800" dirty="0" smtClean="0"/>
              <a:t>MS Excel</a:t>
            </a:r>
            <a:r>
              <a:rPr lang="ru-RU" sz="1800" dirty="0" smtClean="0"/>
              <a:t> и ваших собственных программ!</a:t>
            </a:r>
            <a:endParaRPr lang="en-US" sz="1800" dirty="0" smtClean="0"/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ru-RU" sz="2000" dirty="0" smtClean="0"/>
              <a:t>Интегрирована с </a:t>
            </a:r>
            <a:r>
              <a:rPr lang="ru-RU" sz="2000" dirty="0" err="1" smtClean="0"/>
              <a:t>Гидросистемой</a:t>
            </a:r>
            <a:r>
              <a:rPr lang="ru-RU" sz="2000" dirty="0" smtClean="0"/>
              <a:t> и </a:t>
            </a:r>
            <a:r>
              <a:rPr lang="ru-RU" sz="2000" dirty="0" err="1" smtClean="0"/>
              <a:t>Предклапаном</a:t>
            </a:r>
            <a:endParaRPr lang="ru-RU" sz="2000" dirty="0" smtClean="0"/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ru-RU" sz="2000" dirty="0" smtClean="0"/>
              <a:t>Выпущена версия с русскоязычным интерфейсом!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600" dirty="0" err="1" smtClean="0"/>
              <a:t>Переводены</a:t>
            </a:r>
            <a:r>
              <a:rPr lang="ru-RU" sz="1600" dirty="0" smtClean="0"/>
              <a:t> примеры и документация по термодинамическим моделям</a:t>
            </a:r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ru-RU" sz="2000" dirty="0" smtClean="0"/>
              <a:t>Новейшие усовершенствования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600" dirty="0" smtClean="0"/>
              <a:t>Расчет неидеального ФР смесей углеводородов с водой (</a:t>
            </a:r>
            <a:r>
              <a:rPr lang="en-US" sz="1400" dirty="0" err="1" smtClean="0"/>
              <a:t>Soreide</a:t>
            </a:r>
            <a:r>
              <a:rPr lang="en-US" sz="1400" dirty="0" smtClean="0"/>
              <a:t> &amp; Whitson</a:t>
            </a:r>
            <a:r>
              <a:rPr lang="ru-RU" sz="1400" dirty="0" smtClean="0"/>
              <a:t>)</a:t>
            </a:r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en-US" sz="1600" dirty="0" smtClean="0"/>
              <a:t>Volume translation cubic EOS</a:t>
            </a:r>
            <a:endParaRPr lang="ru-RU" sz="1600" dirty="0" smtClean="0"/>
          </a:p>
          <a:p>
            <a:pPr lvl="1">
              <a:lnSpc>
                <a:spcPct val="100000"/>
              </a:lnSpc>
              <a:buClr>
                <a:srgbClr val="EB613D"/>
              </a:buClr>
              <a:defRPr/>
            </a:pPr>
            <a:r>
              <a:rPr lang="ru-RU" sz="1600" dirty="0" smtClean="0"/>
              <a:t>ФР с твердой фазой</a:t>
            </a:r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endParaRPr lang="ru-RU" sz="2000" dirty="0" smtClean="0"/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endParaRPr lang="en-GB" sz="1200" dirty="0" smtClean="0"/>
          </a:p>
          <a:p>
            <a:pPr>
              <a:lnSpc>
                <a:spcPct val="10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255633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"/>
            <a:ext cx="8964488" cy="836712"/>
          </a:xfrm>
          <a:noFill/>
        </p:spPr>
        <p:txBody>
          <a:bodyPr lIns="0" tIns="0" rIns="0" bIns="0"/>
          <a:lstStyle/>
          <a:p>
            <a:pPr marL="77788" indent="-9525" algn="ctr" defTabSz="449263"/>
            <a:r>
              <a:rPr lang="ru-RU" altLang="ru-RU" sz="3000" dirty="0" smtClean="0"/>
              <a:t>Расчет ТФС и ФР. СТАРС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836712"/>
            <a:ext cx="7956550" cy="5445125"/>
          </a:xfrm>
        </p:spPr>
        <p:txBody>
          <a:bodyPr lIns="0" tIns="0" rIns="0" bIns="0"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СТАРС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Мощная собственная система ТФС и ФР от НТП Трубопровод для нефтепереработки и нефтехимии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Продается как отдельная программа, а также встроена в программы </a:t>
            </a:r>
            <a:r>
              <a:rPr lang="ru-RU" dirty="0" err="1" smtClean="0"/>
              <a:t>Гидросистема</a:t>
            </a:r>
            <a:r>
              <a:rPr lang="ru-RU" dirty="0" smtClean="0"/>
              <a:t>, </a:t>
            </a:r>
            <a:r>
              <a:rPr lang="ru-RU" dirty="0" err="1" smtClean="0"/>
              <a:t>Предклапан</a:t>
            </a:r>
            <a:r>
              <a:rPr lang="ru-RU" dirty="0" smtClean="0"/>
              <a:t>, Изоляция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Смеси индивидуальных веществ и нефтяных фракций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БД опорных констант 1605 индивидуальных веществ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В последних версиях </a:t>
            </a:r>
          </a:p>
          <a:p>
            <a:pPr lvl="2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реализован расчет </a:t>
            </a:r>
            <a:r>
              <a:rPr lang="ru-RU" dirty="0" err="1" smtClean="0"/>
              <a:t>изоэнтропного</a:t>
            </a:r>
            <a:r>
              <a:rPr lang="ru-RU" dirty="0" smtClean="0"/>
              <a:t> расширение, включая двухфазную область</a:t>
            </a:r>
          </a:p>
          <a:p>
            <a:pPr lvl="2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усовершенствован расчет </a:t>
            </a:r>
            <a:r>
              <a:rPr lang="ru-RU" dirty="0" err="1" smtClean="0"/>
              <a:t>нефтей</a:t>
            </a:r>
            <a:r>
              <a:rPr lang="ru-RU" dirty="0" smtClean="0"/>
              <a:t> и нефтепродуктов, в том числе по Российским методикам (Григорьев)</a:t>
            </a:r>
          </a:p>
          <a:p>
            <a:pPr lvl="2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реализован расчет мазутов</a:t>
            </a:r>
          </a:p>
          <a:p>
            <a:pPr lvl="2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Уточнены и дополнены расчеты на линии насыщения</a:t>
            </a:r>
          </a:p>
          <a:p>
            <a:pPr lvl="1">
              <a:lnSpc>
                <a:spcPct val="120000"/>
              </a:lnSpc>
              <a:buClr>
                <a:srgbClr val="EB613D"/>
              </a:buClr>
              <a:defRPr/>
            </a:pPr>
            <a:r>
              <a:rPr lang="ru-RU" dirty="0" smtClean="0"/>
              <a:t>Работа над пакетом продолжается!</a:t>
            </a:r>
          </a:p>
        </p:txBody>
      </p:sp>
      <p:pic>
        <p:nvPicPr>
          <p:cNvPr id="13316" name="Picture 4" descr="D:\444win\Документы\CADMaster 2013\Thermo\fig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068960"/>
            <a:ext cx="1883136" cy="307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864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114300"/>
            <a:ext cx="9029700" cy="1038225"/>
          </a:xfrm>
        </p:spPr>
        <p:txBody>
          <a:bodyPr/>
          <a:lstStyle/>
          <a:p>
            <a:pPr algn="ctr"/>
            <a:r>
              <a:rPr lang="ru-RU" altLang="ru-RU" sz="4400" dirty="0" smtClean="0"/>
              <a:t>Расчет ТФС и ФР</a:t>
            </a:r>
            <a:br>
              <a:rPr lang="ru-RU" altLang="ru-RU" sz="4400" dirty="0" smtClean="0"/>
            </a:br>
            <a:r>
              <a:rPr lang="en-US" altLang="ru-RU" sz="4400" dirty="0" err="1" smtClean="0"/>
              <a:t>WaterSteamPro</a:t>
            </a:r>
            <a:r>
              <a:rPr lang="en-US" altLang="ru-RU" sz="4400" dirty="0" smtClean="0"/>
              <a:t> – </a:t>
            </a:r>
            <a:r>
              <a:rPr lang="ru-RU" altLang="ru-RU" sz="4400" dirty="0" smtClean="0"/>
              <a:t>Вода</a:t>
            </a:r>
            <a:r>
              <a:rPr lang="en-US" altLang="ru-RU" sz="4400" dirty="0" smtClean="0"/>
              <a:t>/</a:t>
            </a:r>
            <a:r>
              <a:rPr lang="ru-RU" altLang="ru-RU" sz="4400" dirty="0" smtClean="0"/>
              <a:t>пар</a:t>
            </a:r>
            <a:endParaRPr lang="ru-RU" altLang="ru-RU" dirty="0" smtClean="0"/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251520" y="1485900"/>
            <a:ext cx="8606730" cy="51625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Clr>
                <a:srgbClr val="EB613D"/>
              </a:buClr>
              <a:buFont typeface="Monotype Sorts" pitchFamily="2" charset="2"/>
              <a:buChar char="n"/>
              <a:defRPr/>
            </a:pPr>
            <a:r>
              <a:rPr lang="en-US" dirty="0" err="1" smtClean="0"/>
              <a:t>WaterSteamPro</a:t>
            </a:r>
            <a:r>
              <a:rPr lang="en-US" dirty="0" smtClean="0"/>
              <a:t> (</a:t>
            </a:r>
            <a:r>
              <a:rPr lang="ru-RU" dirty="0" smtClean="0"/>
              <a:t>лицензирован Трубопроводом) 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Одна из лучших в мире библиотек расчета свойств воды и водяного пара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Разработана группой сотрудников МЭИ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Основана на наиболее точной и общепризнанной методике </a:t>
            </a:r>
            <a:r>
              <a:rPr lang="en-US" dirty="0" smtClean="0"/>
              <a:t>IF-97 IAPWS </a:t>
            </a:r>
            <a:r>
              <a:rPr lang="ru-RU" dirty="0" smtClean="0"/>
              <a:t>и государственной службы справочных данных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Рекомендована к применению РАО ЕЭС 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Встроена в программы </a:t>
            </a:r>
            <a:r>
              <a:rPr lang="ru-RU" dirty="0" err="1" smtClean="0"/>
              <a:t>Гидросистема</a:t>
            </a:r>
            <a:r>
              <a:rPr lang="ru-RU" dirty="0" smtClean="0"/>
              <a:t>, </a:t>
            </a:r>
            <a:r>
              <a:rPr lang="ru-RU" dirty="0" err="1" smtClean="0"/>
              <a:t>Предклапан</a:t>
            </a:r>
            <a:r>
              <a:rPr lang="ru-RU" dirty="0" smtClean="0"/>
              <a:t>, Изоляция</a:t>
            </a:r>
          </a:p>
          <a:p>
            <a:pPr lvl="1">
              <a:lnSpc>
                <a:spcPct val="110000"/>
              </a:lnSpc>
              <a:buClr>
                <a:srgbClr val="EB613D"/>
              </a:buClr>
              <a:defRPr/>
            </a:pPr>
            <a:r>
              <a:rPr lang="ru-RU" dirty="0" smtClean="0"/>
              <a:t>Включает последние методические улучшения (версия 6.5)</a:t>
            </a:r>
          </a:p>
        </p:txBody>
      </p:sp>
    </p:spTree>
    <p:extLst>
      <p:ext uri="{BB962C8B-B14F-4D97-AF65-F5344CB8AC3E}">
        <p14:creationId xmlns:p14="http://schemas.microsoft.com/office/powerpoint/2010/main" val="3033208088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1038225"/>
          </a:xfrm>
        </p:spPr>
        <p:txBody>
          <a:bodyPr/>
          <a:lstStyle/>
          <a:p>
            <a:pPr algn="ctr"/>
            <a:r>
              <a:rPr lang="ru-RU" altLang="ru-RU" dirty="0" smtClean="0"/>
              <a:t>Расчет ТФС и ФР. Новые библиотеки!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80728"/>
            <a:ext cx="8317160" cy="558958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Monotype Sorts" pitchFamily="2" charset="2"/>
              <a:buChar char="n"/>
              <a:defRPr/>
            </a:pPr>
            <a:r>
              <a:rPr lang="ru-RU" dirty="0"/>
              <a:t>НТП Трубопровод первым в России лицензировал и включил в свои программы специализированную термодинамическую библиотеку ТФС и ФР </a:t>
            </a:r>
            <a:r>
              <a:rPr lang="en-US" b="1" dirty="0"/>
              <a:t>GERG-2008</a:t>
            </a:r>
            <a:r>
              <a:rPr lang="ru-RU" dirty="0"/>
              <a:t>, разработанную профессором Вагнером и его сотрудниками (Германия)</a:t>
            </a:r>
          </a:p>
          <a:p>
            <a:pPr lvl="1">
              <a:lnSpc>
                <a:spcPct val="120000"/>
              </a:lnSpc>
              <a:defRPr/>
            </a:pPr>
            <a:r>
              <a:rPr lang="ru-RU" dirty="0"/>
              <a:t>Самый точный на сегодня расчет ТФС и ФР природного газа и смесей его компонент</a:t>
            </a:r>
          </a:p>
          <a:p>
            <a:pPr lvl="1">
              <a:lnSpc>
                <a:spcPct val="120000"/>
              </a:lnSpc>
              <a:defRPr/>
            </a:pPr>
            <a:r>
              <a:rPr lang="ru-RU" dirty="0"/>
              <a:t>Охватывает и сжиженный природный газ</a:t>
            </a:r>
          </a:p>
          <a:p>
            <a:pPr lvl="1">
              <a:lnSpc>
                <a:spcPct val="120000"/>
              </a:lnSpc>
              <a:defRPr/>
            </a:pPr>
            <a:r>
              <a:rPr lang="ru-RU" dirty="0"/>
              <a:t>Библиотека доступна напрямую в программах Гидросистема, </a:t>
            </a:r>
            <a:r>
              <a:rPr lang="ru-RU" dirty="0" err="1"/>
              <a:t>Предклапан</a:t>
            </a:r>
            <a:endParaRPr lang="ru-RU" dirty="0"/>
          </a:p>
          <a:p>
            <a:pPr>
              <a:lnSpc>
                <a:spcPct val="120000"/>
              </a:lnSpc>
              <a:buFont typeface="Monotype Sorts" pitchFamily="2" charset="2"/>
              <a:buChar char="n"/>
              <a:defRPr/>
            </a:pPr>
            <a:r>
              <a:rPr lang="ru-RU" dirty="0" smtClean="0"/>
              <a:t>НТП Трубопровод первым в России лицензировал и включит в свои программы специализированную термодинамическую библиотеку ТФС и ФР </a:t>
            </a:r>
            <a:r>
              <a:rPr lang="en-US" sz="3200" b="1" dirty="0" smtClean="0"/>
              <a:t>REFPROP</a:t>
            </a:r>
            <a:r>
              <a:rPr lang="en-US" dirty="0" smtClean="0"/>
              <a:t> (NIST, </a:t>
            </a:r>
            <a:r>
              <a:rPr lang="ru-RU" dirty="0" smtClean="0"/>
              <a:t>США</a:t>
            </a:r>
            <a:r>
              <a:rPr lang="en-US" dirty="0" smtClean="0"/>
              <a:t>) </a:t>
            </a:r>
            <a:endParaRPr lang="ru-RU" dirty="0" smtClean="0"/>
          </a:p>
          <a:p>
            <a:pPr lvl="1">
              <a:lnSpc>
                <a:spcPct val="120000"/>
              </a:lnSpc>
              <a:defRPr/>
            </a:pPr>
            <a:r>
              <a:rPr lang="ru-RU" dirty="0" smtClean="0"/>
              <a:t>Наиболее точный расчет ТФС и ФР индивидуальных компонент и простых смесей углеводородов</a:t>
            </a:r>
            <a:endParaRPr lang="en-US" dirty="0" smtClean="0"/>
          </a:p>
          <a:p>
            <a:pPr lvl="1">
              <a:lnSpc>
                <a:spcPct val="120000"/>
              </a:lnSpc>
              <a:defRPr/>
            </a:pPr>
            <a:r>
              <a:rPr lang="ru-RU" dirty="0" smtClean="0"/>
              <a:t>Расчет современных хладагентов</a:t>
            </a:r>
          </a:p>
          <a:p>
            <a:pPr lvl="1">
              <a:lnSpc>
                <a:spcPct val="120000"/>
              </a:lnSpc>
              <a:defRPr/>
            </a:pPr>
            <a:r>
              <a:rPr lang="ru-RU" dirty="0" smtClean="0"/>
              <a:t>Библиотека будет доступна напрямую в программах Гидросистема, </a:t>
            </a:r>
            <a:r>
              <a:rPr lang="ru-RU" dirty="0" err="1" smtClean="0"/>
              <a:t>Предклапан</a:t>
            </a:r>
            <a:r>
              <a:rPr lang="ru-RU" dirty="0" smtClean="0"/>
              <a:t>, Изоляция</a:t>
            </a:r>
          </a:p>
        </p:txBody>
      </p:sp>
    </p:spTree>
    <p:extLst>
      <p:ext uri="{BB962C8B-B14F-4D97-AF65-F5344CB8AC3E}">
        <p14:creationId xmlns:p14="http://schemas.microsoft.com/office/powerpoint/2010/main" val="3570945802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4301"/>
            <a:ext cx="8706172" cy="794420"/>
          </a:xfrm>
        </p:spPr>
        <p:txBody>
          <a:bodyPr/>
          <a:lstStyle/>
          <a:p>
            <a:r>
              <a:rPr lang="ru-RU" dirty="0" smtClean="0"/>
              <a:t>ТФС и ФР. Дальнейшие планы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5900"/>
            <a:ext cx="8102674" cy="5162550"/>
          </a:xfrm>
        </p:spPr>
        <p:txBody>
          <a:bodyPr/>
          <a:lstStyle/>
          <a:p>
            <a:r>
              <a:rPr lang="ru-RU" dirty="0" smtClean="0"/>
              <a:t>Интеграция с библиотеками, рассчитывающими выпадение твердой фазы (идут переговоры)</a:t>
            </a:r>
          </a:p>
          <a:p>
            <a:r>
              <a:rPr lang="ru-RU" dirty="0" smtClean="0"/>
              <a:t>Поддержка интеграции через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CAPE </a:t>
            </a:r>
            <a:r>
              <a:rPr lang="en-US" smtClean="0"/>
              <a:t>OPEN Thermo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863181"/>
      </p:ext>
    </p:extLst>
  </p:cSld>
  <p:clrMapOvr>
    <a:masterClrMapping/>
  </p:clrMapOvr>
  <p:transition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79512" y="114301"/>
            <a:ext cx="8850188" cy="722412"/>
          </a:xfrm>
        </p:spPr>
        <p:txBody>
          <a:bodyPr/>
          <a:lstStyle/>
          <a:p>
            <a:r>
              <a:rPr lang="ru-RU" altLang="ru-RU" dirty="0" smtClean="0"/>
              <a:t>Решаемые задачи - ТФС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4006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Расчет теплофизических свойств (ТФС) продуктов </a:t>
            </a:r>
            <a:br>
              <a:rPr lang="ru-RU" dirty="0" smtClean="0"/>
            </a:br>
            <a:r>
              <a:rPr lang="ru-RU" dirty="0" smtClean="0"/>
              <a:t>(по </a:t>
            </a:r>
            <a:r>
              <a:rPr lang="en-US" dirty="0" smtClean="0"/>
              <a:t>P, T </a:t>
            </a:r>
            <a:r>
              <a:rPr lang="ru-RU" dirty="0" smtClean="0"/>
              <a:t>и другим сочетаниям параметров)</a:t>
            </a:r>
          </a:p>
          <a:p>
            <a:pPr lvl="1">
              <a:defRPr/>
            </a:pPr>
            <a:r>
              <a:rPr lang="ru-RU" dirty="0" smtClean="0"/>
              <a:t>Свойства</a:t>
            </a:r>
          </a:p>
          <a:p>
            <a:pPr lvl="2">
              <a:defRPr/>
            </a:pPr>
            <a:r>
              <a:rPr lang="ru-RU" dirty="0" smtClean="0"/>
              <a:t>Термодинамические</a:t>
            </a:r>
          </a:p>
          <a:p>
            <a:pPr lvl="2">
              <a:defRPr/>
            </a:pPr>
            <a:r>
              <a:rPr lang="ru-RU" dirty="0" smtClean="0"/>
              <a:t>Транспортные (вязкость, теплопроводность и др.)</a:t>
            </a:r>
          </a:p>
          <a:p>
            <a:pPr lvl="1">
              <a:defRPr/>
            </a:pPr>
            <a:r>
              <a:rPr lang="ru-RU" dirty="0" smtClean="0"/>
              <a:t>Продукты</a:t>
            </a:r>
          </a:p>
          <a:p>
            <a:pPr lvl="2">
              <a:defRPr/>
            </a:pPr>
            <a:r>
              <a:rPr lang="ru-RU" dirty="0" smtClean="0"/>
              <a:t>Чистые вещества</a:t>
            </a:r>
          </a:p>
          <a:p>
            <a:pPr lvl="2">
              <a:defRPr/>
            </a:pPr>
            <a:r>
              <a:rPr lang="ru-RU" dirty="0" smtClean="0"/>
              <a:t>Смеси</a:t>
            </a:r>
          </a:p>
          <a:p>
            <a:pPr lvl="2">
              <a:defRPr/>
            </a:pPr>
            <a:r>
              <a:rPr lang="ru-RU" dirty="0" smtClean="0"/>
              <a:t>Нефти, нефтепродукты, в том числе заданные разгонкой (</a:t>
            </a:r>
            <a:r>
              <a:rPr lang="ru-RU" dirty="0" err="1" smtClean="0"/>
              <a:t>псевдокомпоненты</a:t>
            </a:r>
            <a:r>
              <a:rPr lang="ru-RU" dirty="0" smtClean="0"/>
              <a:t>)</a:t>
            </a:r>
          </a:p>
          <a:p>
            <a:pPr lvl="1">
              <a:defRPr/>
            </a:pPr>
            <a:r>
              <a:rPr lang="ru-RU" dirty="0" smtClean="0"/>
              <a:t>Агрегатные состояния</a:t>
            </a:r>
          </a:p>
          <a:p>
            <a:pPr lvl="2">
              <a:defRPr/>
            </a:pPr>
            <a:r>
              <a:rPr lang="ru-RU" dirty="0" smtClean="0"/>
              <a:t>Жидкие</a:t>
            </a:r>
          </a:p>
          <a:p>
            <a:pPr lvl="2">
              <a:defRPr/>
            </a:pPr>
            <a:r>
              <a:rPr lang="ru-RU" dirty="0" smtClean="0"/>
              <a:t>Газообразные</a:t>
            </a:r>
          </a:p>
          <a:p>
            <a:pPr lvl="3">
              <a:defRPr/>
            </a:pPr>
            <a:r>
              <a:rPr lang="ru-RU" dirty="0" smtClean="0"/>
              <a:t>В </a:t>
            </a:r>
            <a:r>
              <a:rPr lang="ru-RU" dirty="0" err="1" smtClean="0"/>
              <a:t>суперкритической</a:t>
            </a:r>
            <a:r>
              <a:rPr lang="ru-RU" dirty="0" smtClean="0"/>
              <a:t> области</a:t>
            </a:r>
          </a:p>
          <a:p>
            <a:pPr lvl="2">
              <a:defRPr/>
            </a:pPr>
            <a:r>
              <a:rPr lang="ru-RU" dirty="0" smtClean="0"/>
              <a:t>Твердая фаза</a:t>
            </a:r>
          </a:p>
          <a:p>
            <a:pPr lvl="3">
              <a:defRPr/>
            </a:pPr>
            <a:r>
              <a:rPr lang="ru-RU" dirty="0" smtClean="0"/>
              <a:t>В растворенном виде</a:t>
            </a:r>
          </a:p>
          <a:p>
            <a:pPr lvl="2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743059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78180" cy="836713"/>
          </a:xfrm>
        </p:spPr>
        <p:txBody>
          <a:bodyPr/>
          <a:lstStyle/>
          <a:p>
            <a:r>
              <a:rPr lang="ru-RU" altLang="ru-RU" dirty="0" smtClean="0"/>
              <a:t>Решаемые задачи - ФР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1" y="836712"/>
            <a:ext cx="8532440" cy="5472608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smtClean="0"/>
              <a:t>Расчет фазовых равновесий (ФР)</a:t>
            </a:r>
          </a:p>
          <a:p>
            <a:pPr lvl="1">
              <a:defRPr/>
            </a:pPr>
            <a:r>
              <a:rPr lang="ru-RU" dirty="0" smtClean="0"/>
              <a:t>Виды расчетов</a:t>
            </a:r>
          </a:p>
          <a:p>
            <a:pPr lvl="2">
              <a:defRPr/>
            </a:pPr>
            <a:r>
              <a:rPr lang="ru-RU" dirty="0" smtClean="0"/>
              <a:t>Однократное испарение по заданным термодинамическим параметрам (</a:t>
            </a:r>
            <a:r>
              <a:rPr lang="en-US" dirty="0" smtClean="0"/>
              <a:t>P, T </a:t>
            </a:r>
            <a:r>
              <a:rPr lang="ru-RU" dirty="0" smtClean="0"/>
              <a:t>и др.)</a:t>
            </a:r>
          </a:p>
          <a:p>
            <a:pPr lvl="2">
              <a:defRPr/>
            </a:pPr>
            <a:r>
              <a:rPr lang="ru-RU" dirty="0" smtClean="0"/>
              <a:t>Фазовые диаграммы</a:t>
            </a:r>
          </a:p>
          <a:p>
            <a:pPr lvl="2">
              <a:defRPr/>
            </a:pPr>
            <a:r>
              <a:rPr lang="ru-RU" dirty="0" smtClean="0"/>
              <a:t>Точки кипения, росы и т.п.</a:t>
            </a:r>
          </a:p>
          <a:p>
            <a:pPr lvl="2">
              <a:defRPr/>
            </a:pPr>
            <a:r>
              <a:rPr lang="ru-RU" dirty="0" smtClean="0"/>
              <a:t>Расчет </a:t>
            </a:r>
            <a:r>
              <a:rPr lang="ru-RU" dirty="0" err="1" smtClean="0"/>
              <a:t>дистиляции</a:t>
            </a:r>
            <a:endParaRPr lang="ru-RU" dirty="0" smtClean="0"/>
          </a:p>
          <a:p>
            <a:pPr lvl="2">
              <a:defRPr/>
            </a:pPr>
            <a:r>
              <a:rPr lang="ru-RU" dirty="0" smtClean="0"/>
              <a:t>Другие задачи</a:t>
            </a:r>
          </a:p>
          <a:p>
            <a:pPr lvl="1">
              <a:defRPr/>
            </a:pPr>
            <a:r>
              <a:rPr lang="ru-RU" dirty="0" smtClean="0"/>
              <a:t>Продукты</a:t>
            </a:r>
          </a:p>
          <a:p>
            <a:pPr lvl="2">
              <a:defRPr/>
            </a:pPr>
            <a:r>
              <a:rPr lang="ru-RU" dirty="0" smtClean="0"/>
              <a:t>Чистые вещества</a:t>
            </a:r>
          </a:p>
          <a:p>
            <a:pPr lvl="2">
              <a:defRPr/>
            </a:pPr>
            <a:r>
              <a:rPr lang="ru-RU" dirty="0" smtClean="0"/>
              <a:t>Смеси</a:t>
            </a:r>
          </a:p>
          <a:p>
            <a:pPr lvl="2">
              <a:defRPr/>
            </a:pPr>
            <a:r>
              <a:rPr lang="ru-RU" dirty="0" smtClean="0"/>
              <a:t>Нефти, нефтепродукты, в том числе заданные разгонкой (</a:t>
            </a:r>
            <a:r>
              <a:rPr lang="ru-RU" dirty="0" err="1" smtClean="0"/>
              <a:t>псевдокомпоненты</a:t>
            </a:r>
            <a:r>
              <a:rPr lang="ru-RU" dirty="0" smtClean="0"/>
              <a:t>)</a:t>
            </a:r>
          </a:p>
          <a:p>
            <a:pPr lvl="1">
              <a:defRPr/>
            </a:pPr>
            <a:r>
              <a:rPr lang="ru-RU" dirty="0" smtClean="0"/>
              <a:t>Агрегатные состояния</a:t>
            </a:r>
          </a:p>
          <a:p>
            <a:pPr lvl="2">
              <a:defRPr/>
            </a:pPr>
            <a:r>
              <a:rPr lang="ru-RU" dirty="0" smtClean="0"/>
              <a:t>Пар-жидкость</a:t>
            </a:r>
          </a:p>
          <a:p>
            <a:pPr lvl="2">
              <a:defRPr/>
            </a:pPr>
            <a:r>
              <a:rPr lang="ru-RU" dirty="0" smtClean="0"/>
              <a:t>Жидкость-жидкость (несмешивающиеся)</a:t>
            </a:r>
          </a:p>
          <a:p>
            <a:pPr lvl="2">
              <a:defRPr/>
            </a:pPr>
            <a:r>
              <a:rPr lang="ru-RU" dirty="0" smtClean="0"/>
              <a:t>Пар-жидкость-жидкость (важно для нефтяников!)</a:t>
            </a:r>
          </a:p>
          <a:p>
            <a:pPr lvl="2">
              <a:defRPr/>
            </a:pPr>
            <a:r>
              <a:rPr lang="ru-RU" dirty="0" smtClean="0"/>
              <a:t>С участием твердой фазы</a:t>
            </a:r>
          </a:p>
          <a:p>
            <a:pPr lvl="2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124773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51520" y="114301"/>
            <a:ext cx="8778180" cy="794419"/>
          </a:xfrm>
        </p:spPr>
        <p:txBody>
          <a:bodyPr/>
          <a:lstStyle/>
          <a:p>
            <a:r>
              <a:rPr lang="ru-RU" altLang="ru-RU" dirty="0" smtClean="0"/>
              <a:t>Решаемые задачи - специальные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7812087" cy="4464496"/>
          </a:xfrm>
        </p:spPr>
        <p:txBody>
          <a:bodyPr/>
          <a:lstStyle/>
          <a:p>
            <a:r>
              <a:rPr lang="ru-RU" altLang="ru-RU" dirty="0" smtClean="0"/>
              <a:t>Предсказание свойств индивидуальных веществ</a:t>
            </a:r>
            <a:endParaRPr lang="en-US" altLang="ru-RU" dirty="0" smtClean="0"/>
          </a:p>
          <a:p>
            <a:r>
              <a:rPr lang="ru-RU" altLang="ru-RU" dirty="0" smtClean="0"/>
              <a:t>Образование </a:t>
            </a:r>
            <a:r>
              <a:rPr lang="ru-RU" altLang="ru-RU" dirty="0" smtClean="0"/>
              <a:t>твердой фазы</a:t>
            </a:r>
          </a:p>
          <a:p>
            <a:pPr lvl="1"/>
            <a:r>
              <a:rPr lang="ru-RU" altLang="ru-RU" dirty="0" smtClean="0"/>
              <a:t>Образование газовых гидратов</a:t>
            </a:r>
          </a:p>
          <a:p>
            <a:pPr lvl="1"/>
            <a:r>
              <a:rPr lang="ru-RU" altLang="ru-RU" dirty="0" smtClean="0"/>
              <a:t>Образование парафинов</a:t>
            </a:r>
          </a:p>
          <a:p>
            <a:pPr lvl="1"/>
            <a:r>
              <a:rPr lang="ru-RU" altLang="ru-RU" dirty="0" smtClean="0"/>
              <a:t>Выпадение </a:t>
            </a:r>
            <a:r>
              <a:rPr lang="ru-RU" altLang="ru-RU" dirty="0" err="1" smtClean="0"/>
              <a:t>асфальтенов</a:t>
            </a:r>
            <a:endParaRPr lang="ru-RU" altLang="ru-RU" dirty="0" smtClean="0"/>
          </a:p>
          <a:p>
            <a:pPr lvl="1"/>
            <a:r>
              <a:rPr lang="ru-RU" altLang="ru-RU" dirty="0" smtClean="0"/>
              <a:t>Выпадение солей</a:t>
            </a:r>
          </a:p>
          <a:p>
            <a:r>
              <a:rPr lang="ru-RU" altLang="ru-RU" dirty="0" smtClean="0"/>
              <a:t>Расчет количества ингибиторов выпадения твердой фазы</a:t>
            </a:r>
          </a:p>
        </p:txBody>
      </p:sp>
    </p:spTree>
    <p:extLst>
      <p:ext uri="{BB962C8B-B14F-4D97-AF65-F5344CB8AC3E}">
        <p14:creationId xmlns:p14="http://schemas.microsoft.com/office/powerpoint/2010/main" val="2060070556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3784" y="1"/>
            <a:ext cx="9144000" cy="836712"/>
          </a:xfrm>
        </p:spPr>
        <p:txBody>
          <a:bodyPr/>
          <a:lstStyle/>
          <a:p>
            <a:r>
              <a:rPr lang="ru-RU" altLang="ru-RU" sz="3600" dirty="0" smtClean="0"/>
              <a:t>Использование термодинамических пакетов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39552" y="1412875"/>
            <a:ext cx="8425061" cy="5235575"/>
          </a:xfrm>
        </p:spPr>
        <p:txBody>
          <a:bodyPr/>
          <a:lstStyle/>
          <a:p>
            <a:r>
              <a:rPr lang="ru-RU" altLang="ru-RU" dirty="0" smtClean="0"/>
              <a:t>Через собственный интерфейс пользователя</a:t>
            </a:r>
          </a:p>
          <a:p>
            <a:r>
              <a:rPr lang="ru-RU" altLang="ru-RU" dirty="0" smtClean="0"/>
              <a:t>Как встраиваемый компонент </a:t>
            </a:r>
            <a:r>
              <a:rPr lang="en-US" altLang="ru-RU" dirty="0" smtClean="0"/>
              <a:t/>
            </a:r>
            <a:br>
              <a:rPr lang="en-US" altLang="ru-RU" dirty="0" smtClean="0"/>
            </a:br>
            <a:r>
              <a:rPr lang="ru-RU" altLang="ru-RU" dirty="0" smtClean="0"/>
              <a:t>(в </a:t>
            </a:r>
            <a:r>
              <a:rPr lang="en-US" altLang="ru-RU" dirty="0" smtClean="0"/>
              <a:t>MS Excel </a:t>
            </a:r>
            <a:r>
              <a:rPr lang="ru-RU" altLang="ru-RU" dirty="0" smtClean="0"/>
              <a:t>и другие программы)</a:t>
            </a:r>
          </a:p>
          <a:p>
            <a:r>
              <a:rPr lang="ru-RU" altLang="ru-RU" dirty="0" smtClean="0"/>
              <a:t>Через интерфейс </a:t>
            </a:r>
            <a:r>
              <a:rPr lang="en-US" altLang="ru-RU" dirty="0" smtClean="0"/>
              <a:t>CAPE OPEN</a:t>
            </a:r>
          </a:p>
          <a:p>
            <a:r>
              <a:rPr lang="ru-RU" altLang="ru-RU" dirty="0" smtClean="0"/>
              <a:t>Подключение к другим программам через публичный </a:t>
            </a:r>
            <a:r>
              <a:rPr lang="en-US" altLang="ru-RU" dirty="0" smtClean="0"/>
              <a:t>API/SDK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718817328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79512" y="114301"/>
            <a:ext cx="8850188" cy="794420"/>
          </a:xfrm>
        </p:spPr>
        <p:txBody>
          <a:bodyPr/>
          <a:lstStyle/>
          <a:p>
            <a:r>
              <a:rPr lang="ru-RU" altLang="ru-RU" dirty="0" smtClean="0"/>
              <a:t>Классификация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162550"/>
          </a:xfrm>
        </p:spPr>
        <p:txBody>
          <a:bodyPr/>
          <a:lstStyle/>
          <a:p>
            <a:r>
              <a:rPr lang="ru-RU" altLang="ru-RU" dirty="0" smtClean="0"/>
              <a:t>По типу</a:t>
            </a:r>
          </a:p>
          <a:p>
            <a:pPr lvl="1"/>
            <a:r>
              <a:rPr lang="ru-RU" altLang="ru-RU" dirty="0" smtClean="0"/>
              <a:t>Универсального характера</a:t>
            </a:r>
          </a:p>
          <a:p>
            <a:pPr lvl="1"/>
            <a:r>
              <a:rPr lang="ru-RU" altLang="ru-RU" dirty="0" smtClean="0"/>
              <a:t>Специализированные</a:t>
            </a:r>
          </a:p>
          <a:p>
            <a:pPr lvl="2"/>
            <a:r>
              <a:rPr lang="ru-RU" altLang="ru-RU" dirty="0" smtClean="0"/>
              <a:t>Для определенного класса продуктов</a:t>
            </a:r>
          </a:p>
          <a:p>
            <a:pPr lvl="2"/>
            <a:r>
              <a:rPr lang="ru-RU" altLang="ru-RU" dirty="0" smtClean="0"/>
              <a:t>Для решения определенных задач</a:t>
            </a:r>
          </a:p>
          <a:p>
            <a:r>
              <a:rPr lang="ru-RU" altLang="ru-RU" dirty="0" smtClean="0"/>
              <a:t>По поставщикам</a:t>
            </a:r>
          </a:p>
          <a:p>
            <a:pPr lvl="1"/>
            <a:r>
              <a:rPr lang="ru-RU" altLang="ru-RU" dirty="0" smtClean="0"/>
              <a:t>Встроенные или дополнительные к системам моделирования технологических процессов </a:t>
            </a:r>
            <a:br>
              <a:rPr lang="ru-RU" altLang="ru-RU" dirty="0" smtClean="0"/>
            </a:br>
            <a:r>
              <a:rPr lang="ru-RU" altLang="ru-RU" dirty="0" smtClean="0"/>
              <a:t>(не всегда доступны отдельно)</a:t>
            </a:r>
          </a:p>
          <a:p>
            <a:pPr lvl="1"/>
            <a:r>
              <a:rPr lang="ru-RU" altLang="ru-RU" dirty="0" smtClean="0"/>
              <a:t>Коммерческие пакеты (в том числе независимых разработчиков)</a:t>
            </a:r>
          </a:p>
        </p:txBody>
      </p:sp>
    </p:spTree>
    <p:extLst>
      <p:ext uri="{BB962C8B-B14F-4D97-AF65-F5344CB8AC3E}">
        <p14:creationId xmlns:p14="http://schemas.microsoft.com/office/powerpoint/2010/main" val="529181217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5" cy="1152525"/>
          </a:xfrm>
        </p:spPr>
        <p:txBody>
          <a:bodyPr/>
          <a:lstStyle/>
          <a:p>
            <a:r>
              <a:rPr lang="ru-RU" altLang="ru-RU" dirty="0" smtClean="0"/>
              <a:t>Наиболее мощные пакеты</a:t>
            </a:r>
            <a:br>
              <a:rPr lang="ru-RU" altLang="ru-RU" dirty="0" smtClean="0"/>
            </a:br>
            <a:r>
              <a:rPr lang="ru-RU" altLang="ru-RU" dirty="0" smtClean="0"/>
              <a:t>универсального характера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676455" cy="4536504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err="1" smtClean="0"/>
              <a:t>Simulis</a:t>
            </a:r>
            <a:r>
              <a:rPr lang="en-US" dirty="0" smtClean="0"/>
              <a:t> Thermodynamics (ProSim)</a:t>
            </a:r>
          </a:p>
          <a:p>
            <a:pPr lvl="1">
              <a:defRPr/>
            </a:pPr>
            <a:r>
              <a:rPr lang="ru-RU" dirty="0" smtClean="0"/>
              <a:t>Оптимальный пакет для наших целей!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MultiFlash</a:t>
            </a:r>
            <a:r>
              <a:rPr lang="en-US" dirty="0" smtClean="0"/>
              <a:t> (</a:t>
            </a:r>
            <a:r>
              <a:rPr lang="en-US" dirty="0" err="1" smtClean="0"/>
              <a:t>Infochem</a:t>
            </a:r>
            <a:r>
              <a:rPr lang="en-US" dirty="0" smtClean="0"/>
              <a:t> – KBC)</a:t>
            </a:r>
            <a:endParaRPr lang="ru-RU" dirty="0" smtClean="0"/>
          </a:p>
          <a:p>
            <a:pPr lvl="1">
              <a:defRPr/>
            </a:pPr>
            <a:r>
              <a:rPr lang="ru-RU" dirty="0" smtClean="0"/>
              <a:t>Очень мощный и профессиональный пакет, включает дополнительные опции по твердой фазе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VMGThermo</a:t>
            </a:r>
            <a:r>
              <a:rPr lang="en-US" dirty="0" smtClean="0"/>
              <a:t> (VMG)</a:t>
            </a:r>
            <a:endParaRPr lang="ru-RU" dirty="0" smtClean="0"/>
          </a:p>
          <a:p>
            <a:pPr lvl="1">
              <a:defRPr/>
            </a:pPr>
            <a:r>
              <a:rPr lang="ru-RU" dirty="0" smtClean="0"/>
              <a:t>«Наследники </a:t>
            </a:r>
            <a:r>
              <a:rPr lang="en-US" dirty="0" err="1" smtClean="0"/>
              <a:t>Hyptotech</a:t>
            </a:r>
            <a:r>
              <a:rPr lang="ru-RU" dirty="0" smtClean="0"/>
              <a:t>»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PVTSim</a:t>
            </a:r>
            <a:r>
              <a:rPr lang="en-US" dirty="0" smtClean="0"/>
              <a:t> (</a:t>
            </a:r>
            <a:r>
              <a:rPr lang="en-US" dirty="0" err="1" smtClean="0"/>
              <a:t>Calsep</a:t>
            </a:r>
            <a:r>
              <a:rPr lang="en-US" dirty="0" smtClean="0"/>
              <a:t>)</a:t>
            </a:r>
            <a:endParaRPr lang="ru-RU" dirty="0" smtClean="0"/>
          </a:p>
          <a:p>
            <a:pPr lvl="1">
              <a:defRPr/>
            </a:pPr>
            <a:r>
              <a:rPr lang="ru-RU" dirty="0" smtClean="0"/>
              <a:t>Ориентирован на нефтяников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PPDS (NEL)</a:t>
            </a:r>
            <a:endParaRPr lang="ru-RU" dirty="0" smtClean="0"/>
          </a:p>
          <a:p>
            <a:pPr lvl="1">
              <a:defRPr/>
            </a:pPr>
            <a:r>
              <a:rPr lang="ru-RU" dirty="0" smtClean="0"/>
              <a:t>Мощная, но старая разработка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730436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114301"/>
            <a:ext cx="9144000" cy="650404"/>
          </a:xfrm>
        </p:spPr>
        <p:txBody>
          <a:bodyPr/>
          <a:lstStyle/>
          <a:p>
            <a:r>
              <a:rPr lang="ru-RU" altLang="ru-RU" sz="4000" dirty="0" smtClean="0"/>
              <a:t>Некоторые специализированные пакеты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9" y="980728"/>
            <a:ext cx="8460432" cy="5184576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dirty="0" smtClean="0"/>
              <a:t>Предсказание свойств индивидуальных  веществ по структуре молекулы</a:t>
            </a:r>
            <a:r>
              <a:rPr lang="en-US" dirty="0" smtClean="0"/>
              <a:t> (</a:t>
            </a:r>
            <a:r>
              <a:rPr lang="ru-RU" dirty="0" smtClean="0"/>
              <a:t>в том числе методами «квантовой химии»)</a:t>
            </a:r>
          </a:p>
          <a:p>
            <a:pPr lvl="1">
              <a:defRPr/>
            </a:pPr>
            <a:r>
              <a:rPr lang="en-US" dirty="0" err="1" smtClean="0"/>
              <a:t>COSMOtherm</a:t>
            </a:r>
            <a:r>
              <a:rPr lang="en-US" dirty="0" smtClean="0"/>
              <a:t> (</a:t>
            </a:r>
            <a:r>
              <a:rPr lang="en-US" dirty="0" err="1" smtClean="0"/>
              <a:t>COSMOLogic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err="1" smtClean="0"/>
              <a:t>MolInstincts</a:t>
            </a:r>
            <a:r>
              <a:rPr lang="en-US" dirty="0" smtClean="0"/>
              <a:t> (</a:t>
            </a:r>
            <a:r>
              <a:rPr lang="en-US" dirty="0" err="1" smtClean="0"/>
              <a:t>ChemEssen</a:t>
            </a:r>
            <a:r>
              <a:rPr lang="en-US" dirty="0" smtClean="0"/>
              <a:t>)</a:t>
            </a:r>
            <a:endParaRPr lang="ru-RU" dirty="0" smtClean="0"/>
          </a:p>
          <a:p>
            <a:pPr lvl="1">
              <a:defRPr/>
            </a:pPr>
            <a:r>
              <a:rPr lang="en-US" dirty="0" smtClean="0"/>
              <a:t>Cranium (</a:t>
            </a:r>
            <a:r>
              <a:rPr lang="en-US" dirty="0"/>
              <a:t>Molecular Knowledge </a:t>
            </a:r>
            <a:r>
              <a:rPr lang="en-US" dirty="0" smtClean="0"/>
              <a:t>Systems)</a:t>
            </a:r>
          </a:p>
          <a:p>
            <a:pPr>
              <a:defRPr/>
            </a:pPr>
            <a:r>
              <a:rPr lang="ru-RU" dirty="0" smtClean="0"/>
              <a:t>Базы данных опорных констант</a:t>
            </a:r>
          </a:p>
          <a:p>
            <a:pPr lvl="1">
              <a:defRPr/>
            </a:pPr>
            <a:r>
              <a:rPr lang="en-US" dirty="0" smtClean="0"/>
              <a:t>DIPPR (</a:t>
            </a:r>
            <a:r>
              <a:rPr lang="en-US" dirty="0" err="1" smtClean="0"/>
              <a:t>AIChE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DETHERM (</a:t>
            </a:r>
            <a:r>
              <a:rPr lang="en-US" dirty="0" err="1" smtClean="0"/>
              <a:t>Dechema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ru-RU" dirty="0" smtClean="0"/>
              <a:t>Для отдельных (групп) продуктов</a:t>
            </a:r>
          </a:p>
          <a:p>
            <a:pPr lvl="1">
              <a:defRPr/>
            </a:pPr>
            <a:r>
              <a:rPr lang="en-US" dirty="0" err="1" smtClean="0"/>
              <a:t>WaterSteamPro</a:t>
            </a:r>
            <a:endParaRPr lang="ru-RU" dirty="0" smtClean="0"/>
          </a:p>
          <a:p>
            <a:pPr lvl="2">
              <a:defRPr/>
            </a:pPr>
            <a:r>
              <a:rPr lang="ru-RU" dirty="0" smtClean="0"/>
              <a:t>Вода и водяной пар</a:t>
            </a:r>
          </a:p>
          <a:p>
            <a:pPr lvl="1">
              <a:defRPr/>
            </a:pPr>
            <a:r>
              <a:rPr lang="en-US" dirty="0" smtClean="0"/>
              <a:t>GERG-2008</a:t>
            </a:r>
          </a:p>
          <a:p>
            <a:pPr lvl="2">
              <a:defRPr/>
            </a:pPr>
            <a:r>
              <a:rPr lang="ru-RU" dirty="0" smtClean="0"/>
              <a:t>Природный газ</a:t>
            </a:r>
          </a:p>
          <a:p>
            <a:pPr lvl="1">
              <a:defRPr/>
            </a:pPr>
            <a:r>
              <a:rPr lang="en-US" dirty="0" smtClean="0"/>
              <a:t>NIST REFPROP</a:t>
            </a:r>
          </a:p>
          <a:p>
            <a:pPr lvl="2">
              <a:defRPr/>
            </a:pPr>
            <a:r>
              <a:rPr lang="ru-RU" dirty="0" smtClean="0"/>
              <a:t>Углеводороды и хладагенты</a:t>
            </a:r>
            <a:endParaRPr lang="en-US" dirty="0" smtClean="0"/>
          </a:p>
          <a:p>
            <a:pPr lvl="1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637015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114301"/>
            <a:ext cx="9144000" cy="722412"/>
          </a:xfrm>
        </p:spPr>
        <p:txBody>
          <a:bodyPr/>
          <a:lstStyle/>
          <a:p>
            <a:r>
              <a:rPr lang="ru-RU" altLang="ru-RU" sz="4000" dirty="0" smtClean="0"/>
              <a:t>Некоторые специализированные пакеты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331913" y="1341438"/>
            <a:ext cx="7812087" cy="5516562"/>
          </a:xfrm>
        </p:spPr>
        <p:txBody>
          <a:bodyPr/>
          <a:lstStyle/>
          <a:p>
            <a:r>
              <a:rPr lang="ru-RU" altLang="ru-RU" smtClean="0"/>
              <a:t>Расчет водных растворов и электролитов</a:t>
            </a:r>
          </a:p>
          <a:p>
            <a:pPr lvl="1"/>
            <a:r>
              <a:rPr lang="ru-RU" altLang="ru-RU" smtClean="0"/>
              <a:t>ПО фирмы </a:t>
            </a:r>
            <a:r>
              <a:rPr lang="en-US" altLang="ru-RU" smtClean="0"/>
              <a:t>OLI</a:t>
            </a:r>
            <a:endParaRPr lang="ru-RU" altLang="ru-RU" smtClean="0"/>
          </a:p>
          <a:p>
            <a:r>
              <a:rPr lang="ru-RU" altLang="ru-RU" smtClean="0"/>
              <a:t>Расчет газгидратов</a:t>
            </a:r>
            <a:r>
              <a:rPr lang="en-US" altLang="ru-RU" smtClean="0"/>
              <a:t> </a:t>
            </a:r>
            <a:r>
              <a:rPr lang="ru-RU" altLang="ru-RU" smtClean="0"/>
              <a:t>и парафинов</a:t>
            </a:r>
          </a:p>
          <a:p>
            <a:pPr lvl="1"/>
            <a:r>
              <a:rPr lang="en-US" altLang="ru-RU" smtClean="0"/>
              <a:t>HydraFLASH (HydraFACT)</a:t>
            </a:r>
          </a:p>
          <a:p>
            <a:pPr lvl="1"/>
            <a:r>
              <a:rPr lang="en-US" altLang="ru-RU" smtClean="0"/>
              <a:t>dbrHydrate (Schlumberger)</a:t>
            </a:r>
            <a:endParaRPr lang="ru-RU" altLang="ru-RU" smtClean="0"/>
          </a:p>
          <a:p>
            <a:pPr lvl="1"/>
            <a:r>
              <a:rPr lang="en-US" altLang="ru-RU" smtClean="0"/>
              <a:t>dbrSOLIDS (Schlumberger)</a:t>
            </a:r>
            <a:endParaRPr lang="ru-RU" altLang="ru-RU" smtClean="0"/>
          </a:p>
          <a:p>
            <a:pPr lvl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16174391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751</Words>
  <Application>Microsoft Office PowerPoint</Application>
  <PresentationFormat>Экран (4:3)</PresentationFormat>
  <Paragraphs>153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Решаемые задачи - ТФС</vt:lpstr>
      <vt:lpstr>Решаемые задачи - ФР</vt:lpstr>
      <vt:lpstr>Решаемые задачи - специальные</vt:lpstr>
      <vt:lpstr>Использование термодинамических пакетов</vt:lpstr>
      <vt:lpstr>Классификация</vt:lpstr>
      <vt:lpstr>Наиболее мощные пакеты универсального характера</vt:lpstr>
      <vt:lpstr>Некоторые специализированные пакеты</vt:lpstr>
      <vt:lpstr>Некоторые специализированные пакеты</vt:lpstr>
      <vt:lpstr>Почему Simulis Thermodynamics?</vt:lpstr>
      <vt:lpstr>Расчет ТФС и ФР. Simulis Thermodynamics </vt:lpstr>
      <vt:lpstr>Расчет ТФС и ФР. СТАРС</vt:lpstr>
      <vt:lpstr>Расчет ТФС и ФР WaterSteamPro – Вода/пар</vt:lpstr>
      <vt:lpstr>Расчет ТФС и ФР. Новые библиотеки!</vt:lpstr>
      <vt:lpstr>ТФС и ФР. Дальнейшие планы</vt:lpstr>
    </vt:vector>
  </TitlesOfParts>
  <Company>NTP Truboprovod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pronin</dc:creator>
  <cp:lastModifiedBy>Корельштейн</cp:lastModifiedBy>
  <cp:revision>130</cp:revision>
  <dcterms:created xsi:type="dcterms:W3CDTF">2014-11-14T09:41:55Z</dcterms:created>
  <dcterms:modified xsi:type="dcterms:W3CDTF">2014-11-26T05:17:49Z</dcterms:modified>
</cp:coreProperties>
</file>